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315" r:id="rId4"/>
    <p:sldId id="316" r:id="rId5"/>
    <p:sldId id="317" r:id="rId6"/>
    <p:sldId id="318" r:id="rId7"/>
    <p:sldId id="319" r:id="rId8"/>
    <p:sldId id="320" r:id="rId9"/>
    <p:sldId id="321" r:id="rId10"/>
    <p:sldId id="323" r:id="rId11"/>
    <p:sldId id="322" r:id="rId12"/>
    <p:sldId id="325" r:id="rId13"/>
    <p:sldId id="326" r:id="rId14"/>
    <p:sldId id="324" r:id="rId15"/>
    <p:sldId id="329" r:id="rId16"/>
    <p:sldId id="328" r:id="rId17"/>
    <p:sldId id="330" r:id="rId18"/>
    <p:sldId id="331" r:id="rId19"/>
    <p:sldId id="336" r:id="rId20"/>
    <p:sldId id="337" r:id="rId21"/>
    <p:sldId id="338" r:id="rId22"/>
    <p:sldId id="339" r:id="rId23"/>
    <p:sldId id="340" r:id="rId24"/>
    <p:sldId id="341" r:id="rId25"/>
    <p:sldId id="314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098"/>
    <p:restoredTop sz="94674"/>
  </p:normalViewPr>
  <p:slideViewPr>
    <p:cSldViewPr snapToGrid="0" snapToObjects="1">
      <p:cViewPr varScale="1">
        <p:scale>
          <a:sx n="89" d="100"/>
          <a:sy n="89" d="100"/>
        </p:scale>
        <p:origin x="112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0.png>
</file>

<file path=ppt/media/image12.png>
</file>

<file path=ppt/media/image13.png>
</file>

<file path=ppt/media/image14.png>
</file>

<file path=ppt/media/image15.png>
</file>

<file path=ppt/media/image5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38199-BD52-6540-8578-78454D1FBB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64FFCB-DD40-9742-9A79-B6971A57E9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531A4D-A8AA-FA44-804A-AF4925E742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D524F-7CF6-034B-BD59-CBA1E24DA43A}" type="datetimeFigureOut">
              <a:rPr lang="en-US" smtClean="0"/>
              <a:t>1/29/19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43DA97-28FF-D940-A9F1-90A74D560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643DA-2451-CE4A-A814-390B62D5D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C57D-271E-054E-BE8D-109D1F303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816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647C7-860A-4449-8E33-DF4840F47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C728D8-6604-0E4D-AE10-2DFDC230C1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9D454-9F64-8D48-83AA-23744C0D0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D524F-7CF6-034B-BD59-CBA1E24DA43A}" type="datetimeFigureOut">
              <a:rPr lang="en-US" smtClean="0"/>
              <a:t>1/29/19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4B4213-817C-B54F-9BBE-FF6E9E5F2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DBCD65-7D09-F943-A4C0-24BE276CE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C57D-271E-054E-BE8D-109D1F303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9799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DA2F485-9C12-2F49-A540-A5F7410588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79F51E-0F0A-A049-B2C4-4909D77A5C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1C6A8D-B6BB-BF44-8796-1082BCB8C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D524F-7CF6-034B-BD59-CBA1E24DA43A}" type="datetimeFigureOut">
              <a:rPr lang="en-US" smtClean="0"/>
              <a:t>1/29/19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178FD4-A300-7745-94F1-DD8155907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29B389-FAC1-3649-B7FC-C25209BE4D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C57D-271E-054E-BE8D-109D1F303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521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EAB8F-66BA-F741-BA6F-F35191582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2AE3CE-0E74-6641-828E-E45F2701A3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2D4F82-849E-9748-9A66-D8D22CD7AE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D524F-7CF6-034B-BD59-CBA1E24DA43A}" type="datetimeFigureOut">
              <a:rPr lang="en-US" smtClean="0"/>
              <a:t>1/29/19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09713A-5956-7A41-A0F0-9E51274559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890136-8AB8-6948-97F4-2815652BC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C57D-271E-054E-BE8D-109D1F303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2902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BF763C-A08B-7C4F-81A3-CB6703EBD1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DF1057-BCB4-2E42-93B1-23BFC8DAE3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17749E-4BE0-1543-93EE-16ADCCE627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D524F-7CF6-034B-BD59-CBA1E24DA43A}" type="datetimeFigureOut">
              <a:rPr lang="en-US" smtClean="0"/>
              <a:t>1/29/19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FE2A2B-8052-2443-9AB9-49EDFD5DB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1917FA-CAD8-8744-A095-D66AF189F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C57D-271E-054E-BE8D-109D1F303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0214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0686A-1173-0B45-8A1B-089F1253B2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9D5F15-F658-A345-8DC7-D4071F361C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0CE82F-D852-DD47-9BD4-D8823EE527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8BB9A3-3DA3-C642-8766-A78F0999CA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D524F-7CF6-034B-BD59-CBA1E24DA43A}" type="datetimeFigureOut">
              <a:rPr lang="en-US" smtClean="0"/>
              <a:t>1/29/19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4AE1E0-16C6-0147-B3C1-F016CB670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6E5BC6-1C90-EA48-A6C3-A2AB98281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C57D-271E-054E-BE8D-109D1F303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3908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D4D37-3226-9747-941E-AB07DF02F0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A31E94-B674-AC47-B33F-83B096182D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1D320F-74DC-0A4E-A46B-897C9AA7BD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13097A-69C5-A148-922C-EC88B5DA53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8ADE77-2538-654F-A84E-414E7FF336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D9DCB2E-E297-8341-BC7C-0AE96F9E2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D524F-7CF6-034B-BD59-CBA1E24DA43A}" type="datetimeFigureOut">
              <a:rPr lang="en-US" smtClean="0"/>
              <a:t>1/29/19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00B8D9D-D604-9C4E-9619-C96912000D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1A691-E817-2048-982A-4F3930CA9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C57D-271E-054E-BE8D-109D1F303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0933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E53D-6A08-5449-B0D7-6DDF6D2313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0CD264-2F88-574C-92DF-20414AE5F2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D524F-7CF6-034B-BD59-CBA1E24DA43A}" type="datetimeFigureOut">
              <a:rPr lang="en-US" smtClean="0"/>
              <a:t>1/29/19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1FBA9E-2217-9B44-909F-47B4477FF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25990A-607B-A548-97F5-A0020ECBA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C57D-271E-054E-BE8D-109D1F303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0243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3CF2969-7FAE-AE47-8D88-BA189CBAC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D524F-7CF6-034B-BD59-CBA1E24DA43A}" type="datetimeFigureOut">
              <a:rPr lang="en-US" smtClean="0"/>
              <a:t>1/29/19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30E62D-6877-984B-BD37-DF2C6DB5C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9C88AF-953A-3945-AACB-C7DAA39C6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C57D-271E-054E-BE8D-109D1F303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8082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0F831-963E-2D4C-BD56-E60B508C0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0C3956-85B9-6E48-A939-C569F5C112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258887-F704-E84E-BA83-806411A7FD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959EFD-AECF-F743-8CFD-872D68C9F2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D524F-7CF6-034B-BD59-CBA1E24DA43A}" type="datetimeFigureOut">
              <a:rPr lang="en-US" smtClean="0"/>
              <a:t>1/29/19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D13167-1D5A-8A48-AFE4-1C28584E9C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54B09-5282-A444-9100-37CAA6E539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C57D-271E-054E-BE8D-109D1F303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5698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9FF95C-AA5F-0942-B121-D8ABA9DE8E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93BE0BF-166E-4E4F-AFBD-17CC7D47FA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B0DD65-1607-1C40-93BF-E6B338C51F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649FFE-B55C-884E-84C9-B1803F977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D524F-7CF6-034B-BD59-CBA1E24DA43A}" type="datetimeFigureOut">
              <a:rPr lang="en-US" smtClean="0"/>
              <a:t>1/29/19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590D28-EFE2-D144-BF59-3F66DD547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D58F7B-0C3A-3F40-9159-2A181A0C9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C57D-271E-054E-BE8D-109D1F303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0400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D3D511-07CB-3140-A534-07054052F1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116D72-5657-7047-80D6-0C1EB97E7D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40C07E-9241-5746-91C6-1A11205A6C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8D524F-7CF6-034B-BD59-CBA1E24DA43A}" type="datetimeFigureOut">
              <a:rPr lang="en-US" smtClean="0"/>
              <a:t>1/29/19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5BFD07-9CA2-5544-9E7A-4482058DEF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115AFC-CF26-6E4E-B973-39FDB5A864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7EC57D-271E-054E-BE8D-109D1F303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5250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E7B81-36B4-434E-AEE4-2CB4492136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70720"/>
            <a:ext cx="9144000" cy="2387600"/>
          </a:xfrm>
        </p:spPr>
        <p:txBody>
          <a:bodyPr/>
          <a:lstStyle/>
          <a:p>
            <a:r>
              <a:rPr lang="en-US" dirty="0"/>
              <a:t>CSE 477: Introduction to Computer Security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3EDC08-8A7F-4949-885E-4E85B2175E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767231"/>
          </a:xfrm>
        </p:spPr>
        <p:txBody>
          <a:bodyPr>
            <a:normAutofit lnSpcReduction="10000"/>
          </a:bodyPr>
          <a:lstStyle/>
          <a:p>
            <a:r>
              <a:rPr lang="en-US" sz="3200" dirty="0"/>
              <a:t>Lecture </a:t>
            </a:r>
            <a:r>
              <a:rPr lang="en-US" sz="3200"/>
              <a:t>– 4</a:t>
            </a:r>
            <a:endParaRPr lang="en-US" sz="3200" dirty="0"/>
          </a:p>
          <a:p>
            <a:endParaRPr lang="en-US" dirty="0"/>
          </a:p>
          <a:p>
            <a:endParaRPr lang="en-US" dirty="0"/>
          </a:p>
          <a:p>
            <a:pPr algn="r"/>
            <a:r>
              <a:rPr lang="en-US" dirty="0"/>
              <a:t>Course Teacher: Dr. Md Sadek Ferdous</a:t>
            </a:r>
          </a:p>
          <a:p>
            <a:pPr algn="r"/>
            <a:r>
              <a:rPr lang="en-US" dirty="0"/>
              <a:t>Assistant Professor, CSE, SUST</a:t>
            </a:r>
          </a:p>
          <a:p>
            <a:pPr algn="r"/>
            <a:r>
              <a:rPr lang="en-US" dirty="0"/>
              <a:t>E-mail: </a:t>
            </a:r>
            <a:r>
              <a:rPr lang="en-US" dirty="0" err="1"/>
              <a:t>ripul.bd@gmail.com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05411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Public key distribution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9B7BC5C-3D72-7746-97B6-45B714792A83}"/>
              </a:ext>
            </a:extLst>
          </p:cNvPr>
          <p:cNvSpPr/>
          <p:nvPr/>
        </p:nvSpPr>
        <p:spPr>
          <a:xfrm>
            <a:off x="11582400" y="4678017"/>
            <a:ext cx="196022" cy="2468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F6E364F-C818-BB46-B9C6-370A34ADE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99453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How many keys do we need to distribute for n users??</a:t>
            </a:r>
          </a:p>
        </p:txBody>
      </p:sp>
    </p:spTree>
    <p:extLst>
      <p:ext uri="{BB962C8B-B14F-4D97-AF65-F5344CB8AC3E}">
        <p14:creationId xmlns:p14="http://schemas.microsoft.com/office/powerpoint/2010/main" val="27450248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Public key distribution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F4B5E-BDE4-B248-88DA-5C8C31ABAE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609522" cy="4760706"/>
          </a:xfrm>
        </p:spPr>
        <p:txBody>
          <a:bodyPr>
            <a:normAutofit/>
          </a:bodyPr>
          <a:lstStyle/>
          <a:p>
            <a:r>
              <a:rPr lang="en-GB" dirty="0"/>
              <a:t>Only one key is needed for each recipient!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9B7BC5C-3D72-7746-97B6-45B714792A83}"/>
              </a:ext>
            </a:extLst>
          </p:cNvPr>
          <p:cNvSpPr/>
          <p:nvPr/>
        </p:nvSpPr>
        <p:spPr>
          <a:xfrm>
            <a:off x="11582400" y="4678017"/>
            <a:ext cx="196022" cy="2468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F8799A-157C-3E43-B2FF-8D8BABD6E6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3481" y="2483126"/>
            <a:ext cx="5153439" cy="3891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9611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Combining symmetric and public key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F4B5E-BDE4-B248-88DA-5C8C31ABAE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94446"/>
          </a:xfrm>
        </p:spPr>
        <p:txBody>
          <a:bodyPr>
            <a:normAutofit/>
          </a:bodyPr>
          <a:lstStyle/>
          <a:p>
            <a:r>
              <a:rPr lang="en-GB" dirty="0"/>
              <a:t>The main disadvantage of public-key cryptosystems is that they are much slower than existing symmetric encryption schemes </a:t>
            </a:r>
          </a:p>
          <a:p>
            <a:pPr lvl="1"/>
            <a:r>
              <a:rPr lang="en-GB" dirty="0"/>
              <a:t>Hence, public-key cryptography is unsuitable for interactive sessions that use a lot of back-and-forth communication</a:t>
            </a:r>
          </a:p>
          <a:p>
            <a:r>
              <a:rPr lang="en-GB" dirty="0"/>
              <a:t>Also, public-key cryptosystems have larger key lengths than that for symmetric cryptosystems</a:t>
            </a:r>
          </a:p>
          <a:p>
            <a:pPr lvl="1"/>
            <a:r>
              <a:rPr lang="en-GB" dirty="0"/>
              <a:t>For example, RSA is commonly used with 2,048-bit keys while AES is typically used with 256-bit keys </a:t>
            </a:r>
          </a:p>
        </p:txBody>
      </p:sp>
    </p:spTree>
    <p:extLst>
      <p:ext uri="{BB962C8B-B14F-4D97-AF65-F5344CB8AC3E}">
        <p14:creationId xmlns:p14="http://schemas.microsoft.com/office/powerpoint/2010/main" val="38429103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Combining symmetric and public key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F4B5E-BDE4-B248-88DA-5C8C31ABAE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403574" cy="4694446"/>
          </a:xfrm>
        </p:spPr>
        <p:txBody>
          <a:bodyPr>
            <a:normAutofit/>
          </a:bodyPr>
          <a:lstStyle/>
          <a:p>
            <a:r>
              <a:rPr lang="en-GB" dirty="0"/>
              <a:t>To work around these disadvantages,</a:t>
            </a:r>
          </a:p>
          <a:p>
            <a:pPr lvl="1"/>
            <a:r>
              <a:rPr lang="en-GB" dirty="0"/>
              <a:t>public-key cryptosystems are often used in practice just to allow Alice and Bob to exchange a shared secret key, </a:t>
            </a:r>
          </a:p>
          <a:p>
            <a:pPr lvl="1"/>
            <a:r>
              <a:rPr lang="en-GB" dirty="0"/>
              <a:t>Once exchanged, the shared secret key then can be used for communication encrypted with a symmetric encryption scheme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9520B8-8337-924B-8695-28BD74E2E5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1774" y="1943306"/>
            <a:ext cx="5550311" cy="3490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3304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Digital signature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10744200" cy="4694446"/>
              </a:xfrm>
            </p:spPr>
            <p:txBody>
              <a:bodyPr>
                <a:normAutofit fontScale="92500" lnSpcReduction="20000"/>
              </a:bodyPr>
              <a:lstStyle/>
              <a:p>
                <a:r>
                  <a:rPr lang="en-GB" dirty="0"/>
                  <a:t>Public key crypto systems allow the reversing the order in which encryption and decryption is carried out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𝐷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</m:e>
                              <m:sub>
                                <m:r>
                                  <a:rPr lang="en-GB" i="1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sub>
                            </m:sSub>
                          </m:sub>
                        </m:sSub>
                        <m:d>
                          <m:dPr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𝑀</m:t>
                            </m:r>
                          </m:e>
                        </m:d>
                      </m:e>
                    </m:d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endParaRPr lang="en-GB" dirty="0"/>
              </a:p>
              <a:p>
                <a:r>
                  <a:rPr lang="en-GB" dirty="0"/>
                  <a:t>This concept is leveraged to create digital signatures </a:t>
                </a:r>
              </a:p>
              <a:p>
                <a:r>
                  <a:rPr lang="en-GB" dirty="0"/>
                  <a:t>To sign a message, M, Alice just decrypts it with her private key,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en-GB" dirty="0"/>
                  <a:t>, creating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= 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𝑆</m:t>
                            </m:r>
                          </m:e>
                          <m:sub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sub>
                    </m:sSub>
                    <m:r>
                      <a:rPr lang="en-GB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GB" dirty="0"/>
              </a:p>
              <a:p>
                <a:r>
                  <a:rPr lang="en-GB" dirty="0"/>
                  <a:t>Anyone can encrypt this message using Alice’s public key, as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GB" i="1">
                        <a:latin typeface="Cambria Math" panose="02040503050406030204" pitchFamily="18" charset="0"/>
                      </a:rPr>
                      <m:t>= 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sSub>
                          <m:sSubPr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</m:d>
                  </m:oMath>
                </a14:m>
                <a:r>
                  <a:rPr lang="en-GB" dirty="0"/>
                  <a:t> and then compare if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</m:oMath>
                </a14:m>
                <a:endParaRPr lang="en-GB" b="0" dirty="0"/>
              </a:p>
              <a:p>
                <a:pPr lvl="1"/>
                <a:r>
                  <a:rPr lang="en-GB" dirty="0"/>
                  <a:t>If they match, the signature is valid</a:t>
                </a:r>
              </a:p>
              <a:p>
                <a:r>
                  <a:rPr lang="en-GB" dirty="0"/>
                  <a:t>Indeed, no one but Alice, who has private key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en-GB" dirty="0"/>
                  <a:t>, could have produced such an object </a:t>
                </a:r>
                <a:r>
                  <a:rPr lang="en-GB" i="1" dirty="0"/>
                  <a:t>C</a:t>
                </a:r>
                <a:r>
                  <a:rPr lang="en-GB" dirty="0"/>
                  <a:t>, so that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′= 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</m:d>
                  </m:oMath>
                </a14:m>
                <a:endParaRPr lang="en-GB" dirty="0"/>
              </a:p>
              <a:p>
                <a:r>
                  <a:rPr lang="en-GB" dirty="0"/>
                  <a:t>Only disadvantage, the signature is as long as the message!</a:t>
                </a:r>
              </a:p>
              <a:p>
                <a:pPr lvl="1"/>
                <a:r>
                  <a:rPr lang="en-GB" dirty="0"/>
                  <a:t>Compare it with real life signatures!</a:t>
                </a:r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10744200" cy="4694446"/>
              </a:xfrm>
              <a:blipFill>
                <a:blip r:embed="rId2"/>
                <a:stretch>
                  <a:fillRect l="-826" t="-3523" b="-271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220393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 In The Middle (MITM) Attack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5D10C09-1535-A643-8E4C-4E442765C0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04" t="62668" r="3943" b="2481"/>
          <a:stretch/>
        </p:blipFill>
        <p:spPr>
          <a:xfrm>
            <a:off x="6596008" y="3042781"/>
            <a:ext cx="5311739" cy="1105813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C8F8CDA-5B15-B846-A308-8C224786CC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92500" lnSpcReduction="20000"/>
          </a:bodyPr>
          <a:lstStyle/>
          <a:p>
            <a:pPr marL="342900" indent="-342900"/>
            <a:r>
              <a:rPr lang="en-GB" dirty="0"/>
              <a:t>Charlie is in the middle between Alice and Bob. </a:t>
            </a:r>
          </a:p>
          <a:p>
            <a:pPr marL="342900" indent="-342900"/>
            <a:r>
              <a:rPr lang="en-GB" dirty="0">
                <a:latin typeface="Calibri" panose="020F0502020204030204" pitchFamily="34" charset="0"/>
              </a:rPr>
              <a:t>Charlie can:</a:t>
            </a:r>
          </a:p>
          <a:p>
            <a:pPr marL="800100" lvl="1" indent="-342900"/>
            <a:r>
              <a:rPr lang="en-GB" dirty="0">
                <a:latin typeface="Calibri" panose="020F0502020204030204" pitchFamily="34" charset="0"/>
              </a:rPr>
              <a:t>View traffic</a:t>
            </a:r>
          </a:p>
          <a:p>
            <a:pPr marL="800100" lvl="1" indent="-342900"/>
            <a:r>
              <a:rPr lang="en-GB" dirty="0">
                <a:latin typeface="Calibri" panose="020F0502020204030204" pitchFamily="34" charset="0"/>
              </a:rPr>
              <a:t>Change traffic </a:t>
            </a:r>
            <a:endParaRPr lang="en-GB" dirty="0">
              <a:solidFill>
                <a:srgbClr val="0C6DC4"/>
              </a:solidFill>
              <a:latin typeface="Calibri" panose="020F0502020204030204" pitchFamily="34" charset="0"/>
            </a:endParaRPr>
          </a:p>
          <a:p>
            <a:pPr marL="800100" lvl="1" indent="-342900"/>
            <a:r>
              <a:rPr lang="en-GB" dirty="0">
                <a:latin typeface="Calibri" panose="020F0502020204030204" pitchFamily="34" charset="0"/>
              </a:rPr>
              <a:t>Add traffic</a:t>
            </a:r>
          </a:p>
          <a:p>
            <a:pPr marL="800100" lvl="1" indent="-342900"/>
            <a:r>
              <a:rPr lang="en-GB" dirty="0">
                <a:latin typeface="Calibri" panose="020F0502020204030204" pitchFamily="34" charset="0"/>
              </a:rPr>
              <a:t>Delete traffic</a:t>
            </a:r>
          </a:p>
          <a:p>
            <a:pPr marL="342900" indent="-342900"/>
            <a:r>
              <a:rPr lang="en-GB" sz="3200" dirty="0">
                <a:latin typeface="Calibri" panose="020F0502020204030204" pitchFamily="34" charset="0"/>
              </a:rPr>
              <a:t>Charlie could be:</a:t>
            </a:r>
          </a:p>
          <a:p>
            <a:pPr marL="800100" lvl="1" indent="-342900"/>
            <a:r>
              <a:rPr lang="en-GB" dirty="0">
                <a:latin typeface="Calibri" panose="020F0502020204030204" pitchFamily="34" charset="0"/>
              </a:rPr>
              <a:t>Internet service provider</a:t>
            </a:r>
          </a:p>
          <a:p>
            <a:pPr marL="800100" lvl="1" indent="-342900"/>
            <a:r>
              <a:rPr lang="en-GB" dirty="0">
                <a:latin typeface="Calibri" panose="020F0502020204030204" pitchFamily="34" charset="0"/>
              </a:rPr>
              <a:t>Virtual Private Network (VPN) provider</a:t>
            </a:r>
          </a:p>
          <a:p>
            <a:pPr marL="800100" lvl="1" indent="-342900"/>
            <a:r>
              <a:rPr lang="en-GB" dirty="0">
                <a:latin typeface="Calibri" panose="020F0502020204030204" pitchFamily="34" charset="0"/>
              </a:rPr>
              <a:t>WIFI provider such as a coffee shop</a:t>
            </a:r>
          </a:p>
          <a:p>
            <a:pPr marL="800100" lvl="1" indent="-342900"/>
            <a:r>
              <a:rPr lang="en-GB" dirty="0">
                <a:latin typeface="Calibri" panose="020F0502020204030204" pitchFamily="34" charset="0"/>
              </a:rPr>
              <a:t>An attacker re-routing your connection</a:t>
            </a:r>
          </a:p>
          <a:p>
            <a:pPr marL="800100" lvl="1" indent="-342900"/>
            <a:r>
              <a:rPr lang="en-GB" sz="2600" dirty="0">
                <a:latin typeface="Calibri" panose="020F0502020204030204" pitchFamily="34" charset="0"/>
              </a:rPr>
              <a:t>An incompetent admin (it happens) </a:t>
            </a:r>
            <a:endParaRPr lang="en-GB" sz="2600" dirty="0"/>
          </a:p>
        </p:txBody>
      </p:sp>
    </p:spTree>
    <p:extLst>
      <p:ext uri="{BB962C8B-B14F-4D97-AF65-F5344CB8AC3E}">
        <p14:creationId xmlns:p14="http://schemas.microsoft.com/office/powerpoint/2010/main" val="22168971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attacks on crypto systems: MITM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F4B5E-BDE4-B248-88DA-5C8C31ABAE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626099" cy="4694446"/>
          </a:xfrm>
        </p:spPr>
        <p:txBody>
          <a:bodyPr>
            <a:normAutofit/>
          </a:bodyPr>
          <a:lstStyle/>
          <a:p>
            <a:r>
              <a:rPr lang="en-GB" dirty="0"/>
              <a:t>The straightforward use of a cryptosystem presented, which consists of simply transmitting the ciphertext, assures confidentiality</a:t>
            </a:r>
          </a:p>
          <a:p>
            <a:r>
              <a:rPr lang="en-GB" dirty="0"/>
              <a:t>However, it does not guarantee the authenticity and integrity of the message if the adversary can intercept and modify the ciphertext</a:t>
            </a:r>
          </a:p>
          <a:p>
            <a:r>
              <a:rPr lang="en-GB" dirty="0"/>
              <a:t>How the recipient can be assured that the message s(he) receives is the intended one?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90CCC5-9C7B-5049-B670-E916EABDE2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4299" y="2104335"/>
            <a:ext cx="5549649" cy="33025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53EA515-94F3-F449-92B1-4592056EEFCB}"/>
              </a:ext>
            </a:extLst>
          </p:cNvPr>
          <p:cNvSpPr txBox="1"/>
          <p:nvPr/>
        </p:nvSpPr>
        <p:spPr>
          <a:xfrm>
            <a:off x="8375374" y="5451202"/>
            <a:ext cx="20489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Man-In-The-Middle</a:t>
            </a:r>
          </a:p>
        </p:txBody>
      </p:sp>
    </p:spTree>
    <p:extLst>
      <p:ext uri="{BB962C8B-B14F-4D97-AF65-F5344CB8AC3E}">
        <p14:creationId xmlns:p14="http://schemas.microsoft.com/office/powerpoint/2010/main" val="17088286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attacks on crypto systems: MITM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F4B5E-BDE4-B248-88DA-5C8C31ABAE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94446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Bob (M, S) -&gt; Eve (M’, S’) -&gt; Alice??</a:t>
            </a:r>
          </a:p>
          <a:p>
            <a:r>
              <a:rPr lang="en-GB" dirty="0"/>
              <a:t>Note that </a:t>
            </a:r>
            <a:r>
              <a:rPr lang="en-GB" i="1" dirty="0"/>
              <a:t>M</a:t>
            </a:r>
            <a:r>
              <a:rPr lang="en-GB" dirty="0"/>
              <a:t>′ will be different from the original message </a:t>
            </a:r>
            <a:r>
              <a:rPr lang="en-GB" i="1" dirty="0"/>
              <a:t>M</a:t>
            </a:r>
          </a:p>
          <a:p>
            <a:pPr lvl="1"/>
            <a:r>
              <a:rPr lang="en-GB" dirty="0"/>
              <a:t>When Alice verifies the digital signature </a:t>
            </a:r>
            <a:r>
              <a:rPr lang="en-GB" i="1" dirty="0"/>
              <a:t>S</a:t>
            </a:r>
            <a:r>
              <a:rPr lang="en-GB" dirty="0"/>
              <a:t>′, she obtains message </a:t>
            </a:r>
            <a:r>
              <a:rPr lang="en-GB" i="1" dirty="0"/>
              <a:t>M</a:t>
            </a:r>
            <a:r>
              <a:rPr lang="en-GB" dirty="0"/>
              <a:t>′ by encrypting </a:t>
            </a:r>
            <a:r>
              <a:rPr lang="en-GB" i="1" dirty="0"/>
              <a:t>S’</a:t>
            </a:r>
            <a:r>
              <a:rPr lang="en-GB" dirty="0"/>
              <a:t> </a:t>
            </a:r>
          </a:p>
          <a:p>
            <a:pPr lvl="1"/>
            <a:r>
              <a:rPr lang="en-GB" dirty="0"/>
              <a:t>Thus, Alice is led to believe that Bob has signed </a:t>
            </a:r>
            <a:r>
              <a:rPr lang="en-GB" i="1" dirty="0"/>
              <a:t>M</a:t>
            </a:r>
            <a:r>
              <a:rPr lang="en-GB" dirty="0"/>
              <a:t>′ instead of </a:t>
            </a:r>
            <a:r>
              <a:rPr lang="en-GB" i="1" dirty="0"/>
              <a:t>M</a:t>
            </a:r>
            <a:endParaRPr lang="en-GB" dirty="0"/>
          </a:p>
          <a:p>
            <a:r>
              <a:rPr lang="en-GB" dirty="0"/>
              <a:t>Note that in the above attacks the adversary can arbitrarily alter the transmitted ciphertext or signature</a:t>
            </a:r>
          </a:p>
          <a:p>
            <a:r>
              <a:rPr lang="en-GB" dirty="0"/>
              <a:t>However, the adversary cannot choose, or even figure out, what would be the resulting plaintext since she does not have the ability to decrypt</a:t>
            </a:r>
          </a:p>
          <a:p>
            <a:r>
              <a:rPr lang="en-GB" dirty="0"/>
              <a:t>Thus, the above attacks are effective only if any arbitrary sequence of bits is a possible message</a:t>
            </a:r>
          </a:p>
          <a:p>
            <a:r>
              <a:rPr lang="en-GB" dirty="0"/>
              <a:t>This scenario occurs, for example, when a randomly generated symmetric key is transmitted encrypted with a public-key cryptosystem </a:t>
            </a:r>
          </a:p>
        </p:txBody>
      </p:sp>
    </p:spTree>
    <p:extLst>
      <p:ext uri="{BB962C8B-B14F-4D97-AF65-F5344CB8AC3E}">
        <p14:creationId xmlns:p14="http://schemas.microsoft.com/office/powerpoint/2010/main" val="17236526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attacks on crypto systems: brute-force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F4B5E-BDE4-B248-88DA-5C8C31ABAE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94446"/>
          </a:xfrm>
        </p:spPr>
        <p:txBody>
          <a:bodyPr>
            <a:normAutofit lnSpcReduction="10000"/>
          </a:bodyPr>
          <a:lstStyle/>
          <a:p>
            <a:r>
              <a:rPr lang="en-GB" dirty="0"/>
              <a:t>How about brute forcing a crypto system?</a:t>
            </a:r>
          </a:p>
          <a:p>
            <a:pPr lvl="1"/>
            <a:r>
              <a:rPr lang="en-GB" dirty="0"/>
              <a:t>Trying different probable keys over a cipher text to decrypt it to a meaningful text</a:t>
            </a:r>
          </a:p>
          <a:p>
            <a:r>
              <a:rPr lang="en-GB" dirty="0"/>
              <a:t>Mind you, encryption and decryption functions are open, just the key is secret!</a:t>
            </a:r>
          </a:p>
          <a:p>
            <a:r>
              <a:rPr lang="en-GB" dirty="0"/>
              <a:t>If the plaintext is an arbitrary binary string, this attack cannot succeed, as there is no way for the attacker to distinguish a valid message </a:t>
            </a:r>
          </a:p>
          <a:p>
            <a:r>
              <a:rPr lang="en-GB" dirty="0"/>
              <a:t>However, if the plaintext is known to be text in a natural language, then the adversary hopes that only a small subset of the decryption results (ideally just a single plaintext) will be a meaningful text for the language </a:t>
            </a:r>
          </a:p>
        </p:txBody>
      </p:sp>
    </p:spTree>
    <p:extLst>
      <p:ext uri="{BB962C8B-B14F-4D97-AF65-F5344CB8AC3E}">
        <p14:creationId xmlns:p14="http://schemas.microsoft.com/office/powerpoint/2010/main" val="10039181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Brute force attack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F4B5E-BDE4-B248-88DA-5C8C31ABAE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29287"/>
          </a:xfrm>
        </p:spPr>
        <p:txBody>
          <a:bodyPr>
            <a:normAutofit lnSpcReduction="10000"/>
          </a:bodyPr>
          <a:lstStyle/>
          <a:p>
            <a:r>
              <a:rPr lang="en-GB" dirty="0"/>
              <a:t>Some knowledge about the possible message being sent will then help the attacker pinpoint the correct plaintext</a:t>
            </a:r>
          </a:p>
          <a:p>
            <a:r>
              <a:rPr lang="en-GB" dirty="0"/>
              <a:t>Key should be a sufficiently long random value to make exhaustive search attacks unfeasible</a:t>
            </a:r>
          </a:p>
          <a:p>
            <a:r>
              <a:rPr lang="en-GB" dirty="0"/>
              <a:t>Problem is it is usually easy to recognize that a message is a valid plaintext</a:t>
            </a:r>
          </a:p>
          <a:p>
            <a:pPr lvl="1"/>
            <a:r>
              <a:rPr lang="en-GB" dirty="0"/>
              <a:t>For example, given a certain ciphertext, if an attacker could decrypt it with a given key and get message NGGNPXNGQNJABAVEIVARORNPU, which she can immediately dismiss</a:t>
            </a:r>
          </a:p>
          <a:p>
            <a:pPr lvl="1"/>
            <a:r>
              <a:rPr lang="en-GB" dirty="0"/>
              <a:t>But if she gets message ATTACKATDAWNONIRVINEBEACH, then she can be confident she has found the decryption key</a:t>
            </a:r>
          </a:p>
          <a:p>
            <a:r>
              <a:rPr lang="en-GB" dirty="0"/>
              <a:t>This ability is related to the </a:t>
            </a:r>
            <a:r>
              <a:rPr lang="en-GB" b="1" i="1" dirty="0"/>
              <a:t>unicity distance </a:t>
            </a:r>
            <a:r>
              <a:rPr lang="en-GB" dirty="0"/>
              <a:t>for a cryptosystem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07606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F4B5E-BDE4-B248-88DA-5C8C31ABAE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Basic crypto concepts</a:t>
            </a:r>
          </a:p>
        </p:txBody>
      </p:sp>
    </p:spTree>
    <p:extLst>
      <p:ext uri="{BB962C8B-B14F-4D97-AF65-F5344CB8AC3E}">
        <p14:creationId xmlns:p14="http://schemas.microsoft.com/office/powerpoint/2010/main" val="5518721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Brute force attack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GB" dirty="0"/>
                  <a:t>English text typically represented with 8-bit ASCII encoding</a:t>
                </a:r>
              </a:p>
              <a:p>
                <a:r>
                  <a:rPr lang="en-GB" dirty="0"/>
                  <a:t>A message with t characters corresponds to an n-bit array, with n = 8t</a:t>
                </a:r>
              </a:p>
              <a:p>
                <a:r>
                  <a:rPr lang="en-GB" dirty="0"/>
                  <a:t>The total number of possible </a:t>
                </a:r>
                <a:r>
                  <a:rPr lang="en-GB" i="1" dirty="0"/>
                  <a:t>n</a:t>
                </a:r>
                <a:r>
                  <a:rPr lang="en-GB" dirty="0"/>
                  <a:t>-bit (or t-byte) arrays is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8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</m:sSup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endParaRPr lang="en-GB" b="0" dirty="0"/>
              </a:p>
              <a:p>
                <a:r>
                  <a:rPr lang="en-GB" dirty="0"/>
                  <a:t>It is estimated that each character of English text carries about 1.25 bits of information, known as the entropy of English</a:t>
                </a:r>
              </a:p>
              <a:p>
                <a:r>
                  <a:rPr lang="en-GB" dirty="0"/>
                  <a:t>The number of </a:t>
                </a:r>
                <a:r>
                  <a:rPr lang="en-GB" i="1" dirty="0"/>
                  <a:t>t</a:t>
                </a:r>
                <a:r>
                  <a:rPr lang="en-GB" dirty="0"/>
                  <a:t>-byte arrays that correspond to English text:</a:t>
                </a:r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1.25</m:t>
                        </m:r>
                        <m:r>
                          <a:rPr lang="en-GB" i="1"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</m:sSup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1.25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/8</m:t>
                        </m:r>
                      </m:sup>
                    </m:sSup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  <m:sSup>
                      <m:sSupPr>
                        <m:ctrlP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0.16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endParaRPr lang="en-GB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632" r="-1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592270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Brute force attack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GB" dirty="0"/>
                  <a:t>In general, for some constant 0 &lt; </a:t>
                </a:r>
                <a:r>
                  <a:rPr lang="el-GR" i="1" dirty="0"/>
                  <a:t>α </a:t>
                </a:r>
                <a:r>
                  <a:rPr lang="en-GB" i="1" dirty="0"/>
                  <a:t>&lt;</a:t>
                </a:r>
                <a:r>
                  <a:rPr lang="el-GR" dirty="0"/>
                  <a:t> 1, </a:t>
                </a:r>
                <a:r>
                  <a:rPr lang="en-GB" dirty="0"/>
                  <a:t>there are 2</a:t>
                </a:r>
                <a:r>
                  <a:rPr lang="el-GR" i="1" baseline="30000" dirty="0"/>
                  <a:t>α</a:t>
                </a:r>
                <a:r>
                  <a:rPr lang="en-GB" i="1" baseline="30000" dirty="0"/>
                  <a:t>n</a:t>
                </a:r>
                <a:r>
                  <a:rPr lang="en-GB" i="1" dirty="0"/>
                  <a:t> </a:t>
                </a:r>
                <a:r>
                  <a:rPr lang="en-GB" dirty="0"/>
                  <a:t>valid text messages among the 2</a:t>
                </a:r>
                <a:r>
                  <a:rPr lang="en-GB" i="1" baseline="30000" dirty="0"/>
                  <a:t>n</a:t>
                </a:r>
                <a:r>
                  <a:rPr lang="en-GB" i="1" dirty="0"/>
                  <a:t> </a:t>
                </a:r>
                <a:r>
                  <a:rPr lang="en-GB" dirty="0"/>
                  <a:t>possible plaintexts</a:t>
                </a:r>
              </a:p>
              <a:p>
                <a:pPr lvl="1"/>
                <a:r>
                  <a:rPr lang="en-GB" dirty="0"/>
                  <a:t>as not all combinations are valid messages</a:t>
                </a:r>
              </a:p>
              <a:p>
                <a:r>
                  <a:rPr lang="en-GB" dirty="0"/>
                  <a:t>The probability that a randomly selected plaintext corresponds to meaningful text is represented with: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e>
                          <m:sup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𝛼</m:t>
                            </m:r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sup>
                        </m:sSup>
                      </m:num>
                      <m:den>
                        <m:sSup>
                          <m:sSupPr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e>
                          <m:sup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</m:sSup>
                      </m:den>
                    </m:f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p>
                          <m:sSup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e>
                          <m:sup>
                            <m:d>
                              <m:dPr>
                                <m:ctrlPr>
                                  <a:rPr lang="en-GB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</a:rPr>
                                  <m:t>1−</m:t>
                                </m:r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d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</m:sSup>
                      </m:den>
                    </m:f>
                  </m:oMath>
                </a14:m>
                <a:endParaRPr lang="en-GB" dirty="0"/>
              </a:p>
              <a:p>
                <a:r>
                  <a:rPr lang="en-GB" dirty="0"/>
                  <a:t>The fraction of valid messages tends rapidly to zero as </a:t>
                </a:r>
                <a:r>
                  <a:rPr lang="en-GB" i="1" dirty="0"/>
                  <a:t>n </a:t>
                </a:r>
                <a:r>
                  <a:rPr lang="en-GB" dirty="0"/>
                  <a:t>grows 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930896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Brute force attack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GB" dirty="0"/>
                  <a:t>Let </a:t>
                </a:r>
                <a:r>
                  <a:rPr lang="en-GB" i="1" dirty="0"/>
                  <a:t>k </a:t>
                </a:r>
                <a:r>
                  <a:rPr lang="en-GB" dirty="0"/>
                  <a:t>be the length (number of bits) of the decryption key</a:t>
                </a:r>
              </a:p>
              <a:p>
                <a:r>
                  <a:rPr lang="en-GB" dirty="0"/>
                  <a:t>For a given ciphertext, there are 2</a:t>
                </a:r>
                <a:r>
                  <a:rPr lang="en-GB" i="1" baseline="30000" dirty="0"/>
                  <a:t>k</a:t>
                </a:r>
                <a:r>
                  <a:rPr lang="en-GB" i="1" dirty="0"/>
                  <a:t> </a:t>
                </a:r>
                <a:r>
                  <a:rPr lang="en-GB" dirty="0"/>
                  <a:t>possible plaintexts, each corresponding to a key </a:t>
                </a:r>
              </a:p>
              <a:p>
                <a:r>
                  <a:rPr lang="en-GB" dirty="0"/>
                  <a:t>From the previous discussion, each such plaintext is a valid text message with probability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p>
                          <m:sSupPr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e>
                          <m:sup>
                            <m:d>
                              <m:dPr>
                                <m:ctrlP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1−</m:t>
                                </m:r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d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</m:sSup>
                      </m:den>
                    </m:f>
                  </m:oMath>
                </a14:m>
                <a:endParaRPr lang="en-GB" dirty="0"/>
              </a:p>
              <a:p>
                <a:r>
                  <a:rPr lang="en-GB" dirty="0"/>
                  <a:t>Hence, the expected number of plaintexts corresponding to valid text messages is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e>
                          <m:sup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p>
                        </m:sSup>
                      </m:num>
                      <m:den>
                        <m:sSup>
                          <m:sSup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e>
                          <m:sup>
                            <m:d>
                              <m:dPr>
                                <m:ctrlPr>
                                  <a:rPr lang="en-GB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</a:rPr>
                                  <m:t>1−</m:t>
                                </m:r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d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</m:sSup>
                      </m:den>
                    </m:f>
                  </m:oMath>
                </a14:m>
                <a:endParaRPr lang="en-GB" dirty="0"/>
              </a:p>
              <a:p>
                <a:r>
                  <a:rPr lang="en-GB" dirty="0"/>
                  <a:t>As the key length </a:t>
                </a:r>
                <a:r>
                  <a:rPr lang="en-GB" i="1" dirty="0"/>
                  <a:t>k </a:t>
                </a:r>
                <a:r>
                  <a:rPr lang="en-GB" dirty="0"/>
                  <a:t>is fixed, the above number tends rapidly to zero as the ciphertext length </a:t>
                </a:r>
                <a:r>
                  <a:rPr lang="en-GB" i="1" dirty="0"/>
                  <a:t>n </a:t>
                </a:r>
                <a:r>
                  <a:rPr lang="en-GB" dirty="0"/>
                  <a:t>grows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3509" r="-13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409134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Brute force attack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r>
                  <a:rPr lang="en-GB" dirty="0"/>
                  <a:t>We expect that there is a unique valid plaintext for the given ciphertext when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num>
                      <m:den>
                        <m:r>
                          <a:rPr lang="en-GB" i="1"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den>
                    </m:f>
                  </m:oMath>
                </a14:m>
                <a:endParaRPr lang="en-GB" dirty="0"/>
              </a:p>
              <a:p>
                <a:r>
                  <a:rPr lang="en-GB" dirty="0"/>
                  <a:t>The above threshold value for </a:t>
                </a:r>
                <a:r>
                  <a:rPr lang="en-GB" i="1" dirty="0"/>
                  <a:t>n </a:t>
                </a:r>
                <a:r>
                  <a:rPr lang="en-GB" dirty="0"/>
                  <a:t>is called the </a:t>
                </a:r>
                <a:r>
                  <a:rPr lang="en-GB" b="1" i="1" dirty="0"/>
                  <a:t>unicity distance </a:t>
                </a:r>
                <a:r>
                  <a:rPr lang="en-GB" dirty="0"/>
                  <a:t>for the given language and key length</a:t>
                </a:r>
              </a:p>
              <a:p>
                <a:r>
                  <a:rPr lang="en-GB" dirty="0"/>
                  <a:t>The </a:t>
                </a:r>
                <a:r>
                  <a:rPr lang="en-GB" b="1" i="1" dirty="0"/>
                  <a:t>unicity distance </a:t>
                </a:r>
                <a:r>
                  <a:rPr lang="en-GB" dirty="0"/>
                  <a:t>for a cryptosystem is the minimum number of characters of ciphertext that are needed so that there is a single intelligible plaintext associated with it </a:t>
                </a:r>
              </a:p>
              <a:p>
                <a:r>
                  <a:rPr lang="en-GB" dirty="0"/>
                  <a:t>Consider a cipher text: FJKFPO that is encrypted with a substitution cipher (discussed later) and brute force might result in the following: </a:t>
                </a:r>
                <a:r>
                  <a:rPr lang="en-GB" b="1" i="1" dirty="0" err="1"/>
                  <a:t>thatis</a:t>
                </a:r>
                <a:r>
                  <a:rPr lang="en-GB" dirty="0"/>
                  <a:t> </a:t>
                </a:r>
                <a:r>
                  <a:rPr lang="en-GB" b="1" i="1" dirty="0" err="1"/>
                  <a:t>ofyour</a:t>
                </a:r>
                <a:r>
                  <a:rPr lang="en-GB" dirty="0"/>
                  <a:t> </a:t>
                </a:r>
                <a:r>
                  <a:rPr lang="en-GB" b="1" i="1" dirty="0"/>
                  <a:t>season</a:t>
                </a:r>
                <a:r>
                  <a:rPr lang="en-GB" dirty="0"/>
                  <a:t> </a:t>
                </a:r>
                <a:r>
                  <a:rPr lang="en-GB" b="1" i="1" dirty="0" err="1"/>
                  <a:t>onyour</a:t>
                </a:r>
                <a:r>
                  <a:rPr lang="en-GB" dirty="0"/>
                  <a:t> </a:t>
                </a:r>
                <a:r>
                  <a:rPr lang="en-GB" b="1" i="1" dirty="0" err="1"/>
                  <a:t>thatwe</a:t>
                </a:r>
                <a:r>
                  <a:rPr lang="en-GB" dirty="0"/>
                  <a:t> </a:t>
                </a:r>
                <a:r>
                  <a:rPr lang="en-GB" b="1" i="1" dirty="0" err="1"/>
                  <a:t>thetop</a:t>
                </a:r>
                <a:r>
                  <a:rPr lang="en-GB" dirty="0"/>
                  <a:t> </a:t>
                </a:r>
                <a:r>
                  <a:rPr lang="en-GB" b="1" i="1" dirty="0" err="1"/>
                  <a:t>thetwo</a:t>
                </a:r>
                <a:r>
                  <a:rPr lang="en-GB" dirty="0"/>
                  <a:t> </a:t>
                </a:r>
                <a:r>
                  <a:rPr lang="en-GB" b="1" i="1" dirty="0"/>
                  <a:t>oxford</a:t>
                </a:r>
                <a:r>
                  <a:rPr lang="en-GB" dirty="0"/>
                  <a:t> </a:t>
                </a:r>
                <a:r>
                  <a:rPr lang="en-GB" b="1" i="1" dirty="0" err="1"/>
                  <a:t>thatin</a:t>
                </a:r>
                <a:r>
                  <a:rPr lang="en-GB" dirty="0"/>
                  <a:t> </a:t>
                </a:r>
                <a:r>
                  <a:rPr lang="en-GB" b="1" i="1" dirty="0" err="1"/>
                  <a:t>thatof</a:t>
                </a:r>
                <a:endParaRPr lang="en-GB" b="1" i="1" dirty="0"/>
              </a:p>
              <a:p>
                <a:pPr lvl="1"/>
                <a:r>
                  <a:rPr lang="en-GB" dirty="0"/>
                  <a:t>Which is the correct one? It is impossible to know!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44" t="-2924" r="-8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458215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Brute force attack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F4B5E-BDE4-B248-88DA-5C8C31ABAE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For the English language and the 256-bit AES cryptosystem, the unicity distance is about 304 bits or 38 ASCII-encoded characters</a:t>
            </a:r>
          </a:p>
          <a:p>
            <a:pPr lvl="1"/>
            <a:r>
              <a:rPr lang="en-GB" dirty="0"/>
              <a:t>This is only half a line of text</a:t>
            </a:r>
          </a:p>
          <a:p>
            <a:r>
              <a:rPr lang="en-GB" dirty="0"/>
              <a:t>We can conclude that brute-force decryption is likely to succeed for messages in natural language that are not too short</a:t>
            </a:r>
          </a:p>
          <a:p>
            <a:r>
              <a:rPr lang="en-GB" dirty="0"/>
              <a:t>Namely, when a key yields a plaintext that is a meaningful text, the attacker has probably recovered the original message</a:t>
            </a:r>
          </a:p>
        </p:txBody>
      </p:sp>
    </p:spTree>
    <p:extLst>
      <p:ext uri="{BB962C8B-B14F-4D97-AF65-F5344CB8AC3E}">
        <p14:creationId xmlns:p14="http://schemas.microsoft.com/office/powerpoint/2010/main" val="19117731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8737" y="955433"/>
            <a:ext cx="8317375" cy="1325563"/>
          </a:xfrm>
        </p:spPr>
        <p:txBody>
          <a:bodyPr>
            <a:normAutofit/>
          </a:bodyPr>
          <a:lstStyle/>
          <a:p>
            <a:r>
              <a:rPr lang="en-US" sz="2800" b="1" dirty="0"/>
              <a:t>The lecture slides can be found in the following location!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607FAB-5166-7D45-A155-EA1C0D50F8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9750" y="2280996"/>
            <a:ext cx="3492500" cy="349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7405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Encryption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F4B5E-BDE4-B248-88DA-5C8C31ABAE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 means to allow two parties, customarily called Alice and Bob, to establish confidential communication over an insecure channel that is subject to eavesdropping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01D9A4-953B-8549-9BEC-903D8684B1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8978" y="3182256"/>
            <a:ext cx="5314043" cy="3225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4768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Encryption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F4B5E-BDE4-B248-88DA-5C8C31ABAE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message M is called the </a:t>
            </a:r>
            <a:r>
              <a:rPr lang="en-GB" b="1" dirty="0"/>
              <a:t>plaintext </a:t>
            </a:r>
            <a:endParaRPr lang="en-GB" dirty="0"/>
          </a:p>
          <a:p>
            <a:r>
              <a:rPr lang="en-GB" dirty="0"/>
              <a:t>Alice will convert plaintext M to an encrypted form using an encryption algorithm E that outputs a </a:t>
            </a:r>
            <a:r>
              <a:rPr lang="en-GB" b="1" dirty="0"/>
              <a:t>ciphertext C for M 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DD860C-D44D-E647-AAA0-D9077A7B4C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38"/>
          <a:stretch/>
        </p:blipFill>
        <p:spPr>
          <a:xfrm>
            <a:off x="3411763" y="3676651"/>
            <a:ext cx="5377121" cy="2691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3782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Encryption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F4B5E-BDE4-B248-88DA-5C8C31ABAE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06479"/>
          </a:xfrm>
        </p:spPr>
        <p:txBody>
          <a:bodyPr>
            <a:normAutofit fontScale="85000" lnSpcReduction="20000"/>
          </a:bodyPr>
          <a:lstStyle/>
          <a:p>
            <a:r>
              <a:rPr lang="en-GB" dirty="0"/>
              <a:t>As equations: </a:t>
            </a:r>
          </a:p>
          <a:p>
            <a:pPr lvl="1"/>
            <a:r>
              <a:rPr lang="en-GB" dirty="0"/>
              <a:t>C = E(M), M = D(C) </a:t>
            </a:r>
          </a:p>
          <a:p>
            <a:r>
              <a:rPr lang="en-GB" dirty="0"/>
              <a:t>The encryption and decryption algorithms are chosen so that it is infeasible for someone other than Alice and Bob to determine plaintext M from ciphertext C</a:t>
            </a:r>
          </a:p>
          <a:p>
            <a:r>
              <a:rPr lang="en-GB" dirty="0"/>
              <a:t>Thus, ciphertext C can be transmitted over an insecure channel that can be eavesdropped by an adversary</a:t>
            </a:r>
          </a:p>
          <a:p>
            <a:r>
              <a:rPr lang="en-GB" dirty="0"/>
              <a:t>The decryption algorithm must use some secret information known to Bob, and possibly also to Alice, but no other party</a:t>
            </a:r>
          </a:p>
          <a:p>
            <a:pPr lvl="1"/>
            <a:r>
              <a:rPr lang="en-GB" dirty="0"/>
              <a:t>using an auxiliary input a secret number or string called </a:t>
            </a:r>
            <a:r>
              <a:rPr lang="en-GB" b="1" i="1" dirty="0"/>
              <a:t>decryption key</a:t>
            </a:r>
            <a:endParaRPr lang="en-GB" dirty="0"/>
          </a:p>
          <a:p>
            <a:pPr lvl="1"/>
            <a:r>
              <a:rPr lang="en-GB" dirty="0"/>
              <a:t>the decryption algorithm itself can be implemented by standard, publicly available software and only the decryption key needs to remain secret</a:t>
            </a:r>
          </a:p>
          <a:p>
            <a:r>
              <a:rPr lang="en-GB" dirty="0"/>
              <a:t>Similarly, the encryption algorithm uses as auxiliary input an </a:t>
            </a:r>
            <a:r>
              <a:rPr lang="en-GB" b="1" i="1" dirty="0"/>
              <a:t>encryption key</a:t>
            </a:r>
            <a:r>
              <a:rPr lang="en-GB" dirty="0"/>
              <a:t>, which is associated with the decryption key </a:t>
            </a:r>
          </a:p>
          <a:p>
            <a:r>
              <a:rPr lang="en-GB" dirty="0"/>
              <a:t>Unless it is infeasible to derive the decryption key from the encryption key, the encryption key should be kept secret as well</a:t>
            </a:r>
          </a:p>
        </p:txBody>
      </p:sp>
    </p:spTree>
    <p:extLst>
      <p:ext uri="{BB962C8B-B14F-4D97-AF65-F5344CB8AC3E}">
        <p14:creationId xmlns:p14="http://schemas.microsoft.com/office/powerpoint/2010/main" val="41655663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Cryptosystem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F4B5E-BDE4-B248-88DA-5C8C31ABAE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058341"/>
          </a:xfrm>
        </p:spPr>
        <p:txBody>
          <a:bodyPr>
            <a:normAutofit/>
          </a:bodyPr>
          <a:lstStyle/>
          <a:p>
            <a:r>
              <a:rPr lang="en-GB" dirty="0"/>
              <a:t>A </a:t>
            </a:r>
            <a:r>
              <a:rPr lang="en-GB" b="1" i="1" dirty="0"/>
              <a:t>cryptosystem </a:t>
            </a:r>
            <a:r>
              <a:rPr lang="en-GB" dirty="0"/>
              <a:t>consists of seven components: </a:t>
            </a:r>
          </a:p>
          <a:p>
            <a:pPr lvl="1"/>
            <a:r>
              <a:rPr lang="en-GB" dirty="0"/>
              <a:t>The set of possible plaintexts </a:t>
            </a:r>
          </a:p>
          <a:p>
            <a:pPr lvl="1"/>
            <a:r>
              <a:rPr lang="en-GB" dirty="0"/>
              <a:t>The set of possible ciphertexts </a:t>
            </a:r>
          </a:p>
          <a:p>
            <a:pPr lvl="1"/>
            <a:r>
              <a:rPr lang="en-GB" dirty="0"/>
              <a:t>The set of encryption keys </a:t>
            </a:r>
          </a:p>
          <a:p>
            <a:pPr lvl="1"/>
            <a:r>
              <a:rPr lang="en-GB" dirty="0"/>
              <a:t>The set of decryption keys </a:t>
            </a:r>
          </a:p>
          <a:p>
            <a:pPr lvl="1"/>
            <a:r>
              <a:rPr lang="en-GB" dirty="0"/>
              <a:t>The correspondence between encryption keys and decryption keys </a:t>
            </a:r>
          </a:p>
          <a:p>
            <a:pPr lvl="1"/>
            <a:r>
              <a:rPr lang="en-GB" dirty="0"/>
              <a:t>The encryption algorithm to use </a:t>
            </a:r>
          </a:p>
          <a:p>
            <a:pPr lvl="1"/>
            <a:r>
              <a:rPr lang="en-GB" dirty="0"/>
              <a:t>The decryption algorithm to use </a:t>
            </a:r>
          </a:p>
        </p:txBody>
      </p:sp>
    </p:spTree>
    <p:extLst>
      <p:ext uri="{BB962C8B-B14F-4D97-AF65-F5344CB8AC3E}">
        <p14:creationId xmlns:p14="http://schemas.microsoft.com/office/powerpoint/2010/main" val="1232397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Cryptosystem: Caesar cipher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F4B5E-BDE4-B248-88DA-5C8C31ABAE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662530" cy="4707698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Replace each letter with the one “three over” in the alphabet</a:t>
            </a:r>
          </a:p>
          <a:p>
            <a:pPr lvl="1"/>
            <a:r>
              <a:rPr lang="en-GB" dirty="0"/>
              <a:t>An example of a shift cipher</a:t>
            </a:r>
          </a:p>
          <a:p>
            <a:r>
              <a:rPr lang="en-GB" dirty="0"/>
              <a:t>Can be denoted using the following formula:</a:t>
            </a:r>
          </a:p>
          <a:p>
            <a:pPr lvl="1"/>
            <a:r>
              <a:rPr lang="en-GB" i="1" dirty="0"/>
              <a:t>s</a:t>
            </a:r>
            <a:r>
              <a:rPr lang="en-GB" dirty="0"/>
              <a:t>(</a:t>
            </a:r>
            <a:r>
              <a:rPr lang="en-GB" i="1" dirty="0"/>
              <a:t>c</a:t>
            </a:r>
            <a:r>
              <a:rPr lang="en-GB" dirty="0"/>
              <a:t>, </a:t>
            </a:r>
            <a:r>
              <a:rPr lang="en-GB" i="1" dirty="0"/>
              <a:t>k</a:t>
            </a:r>
            <a:r>
              <a:rPr lang="en-GB" dirty="0"/>
              <a:t>), here </a:t>
            </a:r>
            <a:r>
              <a:rPr lang="en-GB" i="1" dirty="0"/>
              <a:t>c</a:t>
            </a:r>
            <a:r>
              <a:rPr lang="en-GB" dirty="0"/>
              <a:t> represents one of 23 letters in Latin Alphabet and </a:t>
            </a:r>
            <a:r>
              <a:rPr lang="en-GB" i="1" dirty="0"/>
              <a:t>k</a:t>
            </a:r>
            <a:r>
              <a:rPr lang="en-GB" dirty="0"/>
              <a:t> represents the key</a:t>
            </a:r>
          </a:p>
          <a:p>
            <a:pPr lvl="1"/>
            <a:r>
              <a:rPr lang="en-GB" dirty="0"/>
              <a:t>If </a:t>
            </a:r>
            <a:r>
              <a:rPr lang="en-GB" i="1" dirty="0"/>
              <a:t>k </a:t>
            </a:r>
            <a:r>
              <a:rPr lang="en-GB" dirty="0"/>
              <a:t>&gt; 0, forward shift (encryption) and if </a:t>
            </a:r>
            <a:r>
              <a:rPr lang="en-GB" i="1" dirty="0"/>
              <a:t>k</a:t>
            </a:r>
            <a:r>
              <a:rPr lang="en-GB" dirty="0"/>
              <a:t> &lt; 0, backward shift (decryption)</a:t>
            </a:r>
          </a:p>
          <a:p>
            <a:pPr lvl="1"/>
            <a:r>
              <a:rPr lang="en-GB" dirty="0"/>
              <a:t>Example: s(A,3) = D, s(D,-3) = A</a:t>
            </a:r>
          </a:p>
          <a:p>
            <a:r>
              <a:rPr lang="en-GB" dirty="0"/>
              <a:t>For Caesar cipher, {</a:t>
            </a:r>
            <a:r>
              <a:rPr lang="en-GB" i="1" dirty="0"/>
              <a:t>k</a:t>
            </a:r>
            <a:r>
              <a:rPr lang="en-GB" dirty="0"/>
              <a:t>=3} is the set of encryption key and {</a:t>
            </a:r>
            <a:r>
              <a:rPr lang="en-GB" i="1" dirty="0"/>
              <a:t>k</a:t>
            </a:r>
            <a:r>
              <a:rPr lang="en-GB" dirty="0"/>
              <a:t>=-3} is the set of decryption key</a:t>
            </a:r>
          </a:p>
          <a:p>
            <a:r>
              <a:rPr lang="en-GB" dirty="0"/>
              <a:t>Uses modulo operation in a sort of circular shift fashion when shift goes beyond the limit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74070DE-F3A9-1E4F-8C35-1D2627F7B9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4578" y="3307590"/>
            <a:ext cx="3883840" cy="1743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1821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Symmetric key distribution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F4B5E-BDE4-B248-88DA-5C8C31ABAE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609522" cy="4760706"/>
          </a:xfrm>
        </p:spPr>
        <p:txBody>
          <a:bodyPr>
            <a:normAutofit/>
          </a:bodyPr>
          <a:lstStyle/>
          <a:p>
            <a:r>
              <a:rPr lang="en-GB" dirty="0"/>
              <a:t>Symmetric crypto-systems are quite fast and efficient</a:t>
            </a:r>
          </a:p>
          <a:p>
            <a:r>
              <a:rPr lang="en-GB" dirty="0"/>
              <a:t>However their main problem is key distribution</a:t>
            </a:r>
          </a:p>
          <a:p>
            <a:r>
              <a:rPr lang="en-GB" dirty="0"/>
              <a:t>It requires each pair of communicating parties to share a (separate) secret key </a:t>
            </a:r>
          </a:p>
          <a:p>
            <a:r>
              <a:rPr lang="en-GB" dirty="0"/>
              <a:t>If there are n parties, it means it requires a a total of </a:t>
            </a:r>
            <a:r>
              <a:rPr lang="en-GB" i="1" dirty="0"/>
              <a:t>n</a:t>
            </a:r>
            <a:r>
              <a:rPr lang="en-GB" dirty="0"/>
              <a:t>(</a:t>
            </a:r>
            <a:r>
              <a:rPr lang="en-GB" i="1" dirty="0"/>
              <a:t>n </a:t>
            </a:r>
            <a:r>
              <a:rPr lang="en-GB" dirty="0"/>
              <a:t>− 1)/2 keys </a:t>
            </a:r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EA5B1E-9985-AA40-AFC8-28113ADD35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7722" y="2410239"/>
            <a:ext cx="4330700" cy="25146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9B7BC5C-3D72-7746-97B6-45B714792A83}"/>
              </a:ext>
            </a:extLst>
          </p:cNvPr>
          <p:cNvSpPr/>
          <p:nvPr/>
        </p:nvSpPr>
        <p:spPr>
          <a:xfrm>
            <a:off x="11582400" y="4678017"/>
            <a:ext cx="196022" cy="2468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6365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Public key cryptography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7166113" cy="4694446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GB" dirty="0"/>
                  <a:t>Bob has two keys: a </a:t>
                </a:r>
                <a:r>
                  <a:rPr lang="en-GB" b="1" dirty="0"/>
                  <a:t>private key, </a:t>
                </a:r>
                <a:r>
                  <a:rPr lang="en-GB" dirty="0"/>
                  <a:t>S</a:t>
                </a:r>
                <a:r>
                  <a:rPr lang="en-GB" baseline="-25000" dirty="0"/>
                  <a:t>B</a:t>
                </a:r>
                <a:r>
                  <a:rPr lang="en-GB" dirty="0"/>
                  <a:t>, which Bob keeps secret, and a </a:t>
                </a:r>
                <a:r>
                  <a:rPr lang="en-GB" b="1" dirty="0"/>
                  <a:t>public key, </a:t>
                </a:r>
                <a:r>
                  <a:rPr lang="en-GB" dirty="0"/>
                  <a:t>P</a:t>
                </a:r>
                <a:r>
                  <a:rPr lang="en-GB" baseline="-25000" dirty="0"/>
                  <a:t>B</a:t>
                </a:r>
                <a:r>
                  <a:rPr lang="en-GB" dirty="0"/>
                  <a:t>, which Bob broadcasts widely </a:t>
                </a:r>
              </a:p>
              <a:p>
                <a:r>
                  <a:rPr lang="en-GB" dirty="0"/>
                  <a:t>In order for Alice to send an encrypted message to Bob, she needs only obtain Bob’s public key, P</a:t>
                </a:r>
                <a:r>
                  <a:rPr lang="en-GB" baseline="-25000" dirty="0"/>
                  <a:t>B</a:t>
                </a:r>
                <a:r>
                  <a:rPr lang="en-GB" dirty="0"/>
                  <a:t>, and use that to encrypt her message, M, and send the result,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 </m:t>
                    </m:r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sSub>
                          <m:sSubPr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GB" dirty="0"/>
                  <a:t> , to Bob. </a:t>
                </a:r>
              </a:p>
              <a:p>
                <a:r>
                  <a:rPr lang="en-GB" dirty="0"/>
                  <a:t>Bob then uses his secret key to decrypt the message as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= </m:t>
                    </m:r>
                    <m:sSub>
                      <m:sSub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𝑆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</m:sub>
                    </m:sSub>
                    <m:r>
                      <a:rPr lang="en-GB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endParaRPr lang="en-GB" dirty="0"/>
              </a:p>
              <a:p>
                <a:r>
                  <a:rPr lang="en-GB" dirty="0"/>
                  <a:t>That is, separate keys are used for encryption and decryption.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7166113" cy="4694446"/>
              </a:xfrm>
              <a:blipFill>
                <a:blip r:embed="rId2"/>
                <a:stretch>
                  <a:fillRect l="-1416" t="-3252" r="-1593" b="-216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F5695FAB-4441-7948-B3DD-F856A91AF2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8287" y="2813119"/>
            <a:ext cx="4343914" cy="2010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6119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12723</TotalTime>
  <Words>1800</Words>
  <Application>Microsoft Macintosh PowerPoint</Application>
  <PresentationFormat>Widescreen</PresentationFormat>
  <Paragraphs>145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Calibri</vt:lpstr>
      <vt:lpstr>Calibri Light</vt:lpstr>
      <vt:lpstr>Cambria Math</vt:lpstr>
      <vt:lpstr>Office Theme</vt:lpstr>
      <vt:lpstr>CSE 477: Introduction to Computer Security</vt:lpstr>
      <vt:lpstr>Outline</vt:lpstr>
      <vt:lpstr>Encryption</vt:lpstr>
      <vt:lpstr>Encryption</vt:lpstr>
      <vt:lpstr>Encryption</vt:lpstr>
      <vt:lpstr>Cryptosystem</vt:lpstr>
      <vt:lpstr>Cryptosystem: Caesar cipher</vt:lpstr>
      <vt:lpstr>Symmetric key distribution</vt:lpstr>
      <vt:lpstr>Public key cryptography</vt:lpstr>
      <vt:lpstr>Public key distribution</vt:lpstr>
      <vt:lpstr>Public key distribution</vt:lpstr>
      <vt:lpstr>Combining symmetric and public key systems</vt:lpstr>
      <vt:lpstr>Combining symmetric and public key systems</vt:lpstr>
      <vt:lpstr>Digital signature</vt:lpstr>
      <vt:lpstr>Man In The Middle (MITM) Attack</vt:lpstr>
      <vt:lpstr>Simple attacks on crypto systems: MITM</vt:lpstr>
      <vt:lpstr>Simple attacks on crypto systems: MITM</vt:lpstr>
      <vt:lpstr>Simple attacks on crypto systems: brute-force</vt:lpstr>
      <vt:lpstr>Brute force attack</vt:lpstr>
      <vt:lpstr>Brute force attack</vt:lpstr>
      <vt:lpstr>Brute force attack</vt:lpstr>
      <vt:lpstr>Brute force attack</vt:lpstr>
      <vt:lpstr>Brute force attack</vt:lpstr>
      <vt:lpstr>Brute force attack</vt:lpstr>
      <vt:lpstr>The lecture slides can be found in the following location!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Ferdous, Md Sadek</dc:creator>
  <cp:lastModifiedBy>Ferdous, Md Sadek</cp:lastModifiedBy>
  <cp:revision>134</cp:revision>
  <cp:lastPrinted>2018-04-04T08:22:29Z</cp:lastPrinted>
  <dcterms:created xsi:type="dcterms:W3CDTF">2018-03-28T08:20:04Z</dcterms:created>
  <dcterms:modified xsi:type="dcterms:W3CDTF">2019-01-29T17:19:10Z</dcterms:modified>
</cp:coreProperties>
</file>

<file path=docProps/thumbnail.jpeg>
</file>